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5" r:id="rId1"/>
  </p:sldMasterIdLst>
  <p:notesMasterIdLst>
    <p:notesMasterId r:id="rId15"/>
  </p:notesMasterIdLst>
  <p:sldIdLst>
    <p:sldId id="256" r:id="rId2"/>
    <p:sldId id="1270" r:id="rId3"/>
    <p:sldId id="1267" r:id="rId4"/>
    <p:sldId id="1290" r:id="rId5"/>
    <p:sldId id="1291" r:id="rId6"/>
    <p:sldId id="1292" r:id="rId7"/>
    <p:sldId id="1282" r:id="rId8"/>
    <p:sldId id="1283" r:id="rId9"/>
    <p:sldId id="1284" r:id="rId10"/>
    <p:sldId id="1285" r:id="rId11"/>
    <p:sldId id="1286" r:id="rId12"/>
    <p:sldId id="1293" r:id="rId13"/>
    <p:sldId id="1294" r:id="rId14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ФЗ 315" id="{7F5EDD16-3BEC-4281-8795-694E63E45668}">
          <p14:sldIdLst>
            <p14:sldId id="256"/>
            <p14:sldId id="1270"/>
            <p14:sldId id="1267"/>
            <p14:sldId id="1290"/>
            <p14:sldId id="1291"/>
            <p14:sldId id="1292"/>
          </p14:sldIdLst>
        </p14:section>
        <p14:section name="Положение о ПМПК" id="{E47E75AA-9F68-4378-885D-64BFB7AB6AFF}">
          <p14:sldIdLst>
            <p14:sldId id="1282"/>
            <p14:sldId id="1283"/>
            <p14:sldId id="1284"/>
            <p14:sldId id="1285"/>
            <p14:sldId id="1286"/>
            <p14:sldId id="1293"/>
            <p14:sldId id="1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16B"/>
    <a:srgbClr val="66CCFF"/>
    <a:srgbClr val="5AF4FC"/>
    <a:srgbClr val="305497"/>
    <a:srgbClr val="364D81"/>
    <a:srgbClr val="F2F4F9"/>
    <a:srgbClr val="E1E6F3"/>
    <a:srgbClr val="C4C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37"/>
    <p:restoredTop sz="96327" autoAdjust="0"/>
  </p:normalViewPr>
  <p:slideViewPr>
    <p:cSldViewPr snapToGrid="0" showGuides="1">
      <p:cViewPr varScale="1">
        <p:scale>
          <a:sx n="124" d="100"/>
          <a:sy n="124" d="100"/>
        </p:scale>
        <p:origin x="40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E318A087-5A37-43E1-8D0B-3695A2F792BA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51FB683C-F565-4385-98D6-8720A6339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71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683C-F565-4385-98D6-8720A633954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268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683C-F565-4385-98D6-8720A633954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342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683C-F565-4385-98D6-8720A633954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997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683C-F565-4385-98D6-8720A633954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262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683C-F565-4385-98D6-8720A633954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7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683C-F565-4385-98D6-8720A633954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576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683C-F565-4385-98D6-8720A633954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008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683C-F565-4385-98D6-8720A633954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619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683C-F565-4385-98D6-8720A633954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77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683C-F565-4385-98D6-8720A633954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07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683C-F565-4385-98D6-8720A633954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29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683C-F565-4385-98D6-8720A633954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17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ED2-3058-4E4F-801A-AE0496E42764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DE1E-1237-F24E-B2ED-EC097F2A97C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77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ED2-3058-4E4F-801A-AE0496E42764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DE1E-1237-F24E-B2ED-EC097F2A9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75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ED2-3058-4E4F-801A-AE0496E42764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DE1E-1237-F24E-B2ED-EC097F2A9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860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095A88-CC56-27D0-8E69-97E1700F3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51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без фоновых икон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9F50C8-2ADE-90B3-E454-E19268E344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Номер слайда 13">
            <a:extLst>
              <a:ext uri="{FF2B5EF4-FFF2-40B4-BE49-F238E27FC236}">
                <a16:creationId xmlns:a16="http://schemas.microsoft.com/office/drawing/2014/main" id="{A92340D9-5D53-CBCE-7037-1E7CFBE303F3}"/>
              </a:ext>
            </a:extLst>
          </p:cNvPr>
          <p:cNvSpPr txBox="1">
            <a:spLocks/>
          </p:cNvSpPr>
          <p:nvPr userDrawn="1"/>
        </p:nvSpPr>
        <p:spPr>
          <a:xfrm>
            <a:off x="10769189" y="6398871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3BAADCF-DACC-492E-847B-3C766ED48640}" type="slidenum">
              <a:rPr lang="ru-RU" sz="1400" b="1" smtClean="0">
                <a:solidFill>
                  <a:srgbClr val="1C3D8A">
                    <a:alpha val="34034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800" b="1" dirty="0">
              <a:solidFill>
                <a:srgbClr val="1C3D8A">
                  <a:alpha val="34034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DF75EB-0878-7E5D-52D5-32F1A12317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4"/>
          <a:stretch/>
        </p:blipFill>
        <p:spPr>
          <a:xfrm>
            <a:off x="256371" y="196556"/>
            <a:ext cx="1151547" cy="83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4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42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ED2-3058-4E4F-801A-AE0496E42764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DE1E-1237-F24E-B2ED-EC097F2A9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3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ED2-3058-4E4F-801A-AE0496E42764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DE1E-1237-F24E-B2ED-EC097F2A97C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50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ED2-3058-4E4F-801A-AE0496E42764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DE1E-1237-F24E-B2ED-EC097F2A9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70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ED2-3058-4E4F-801A-AE0496E42764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DE1E-1237-F24E-B2ED-EC097F2A9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779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ED2-3058-4E4F-801A-AE0496E42764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DE1E-1237-F24E-B2ED-EC097F2A9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40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ED2-3058-4E4F-801A-AE0496E42764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DE1E-1237-F24E-B2ED-EC097F2A9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91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6DB4ED2-3058-4E4F-801A-AE0496E42764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E0DE1E-1237-F24E-B2ED-EC097F2A9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04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ED2-3058-4E4F-801A-AE0496E42764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DE1E-1237-F24E-B2ED-EC097F2A9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91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6DB4ED2-3058-4E4F-801A-AE0496E42764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E0DE1E-1237-F24E-B2ED-EC097F2A97C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57DEFF2-EF3E-A667-B007-4043C1ED0AF2}"/>
              </a:ext>
            </a:extLst>
          </p:cNvPr>
          <p:cNvSpPr txBox="1"/>
          <p:nvPr/>
        </p:nvSpPr>
        <p:spPr>
          <a:xfrm>
            <a:off x="0" y="2274386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1A3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ДЕЯТЕЛЬНОСТИ </a:t>
            </a:r>
          </a:p>
          <a:p>
            <a:pPr algn="ctr"/>
            <a:r>
              <a:rPr lang="ru-RU" sz="4000" b="1" dirty="0">
                <a:solidFill>
                  <a:srgbClr val="1A3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ПСИХОЛОГО-МЕДИКО-ПЕДАГОГИЧЕСКИХ КОМИССИЙ</a:t>
            </a:r>
          </a:p>
          <a:p>
            <a:pPr algn="ctr"/>
            <a:r>
              <a:rPr lang="en-US" sz="4000" b="1" dirty="0">
                <a:solidFill>
                  <a:srgbClr val="1A3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4000" b="1" dirty="0">
                <a:solidFill>
                  <a:srgbClr val="1A3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МАРТА 2025 ГОДА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F72E83-240D-4F5C-BE31-35214C502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67" y="542484"/>
            <a:ext cx="1390008" cy="13839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560F19-2C39-4DA9-BBDE-03BFAF9FD769}"/>
              </a:ext>
            </a:extLst>
          </p:cNvPr>
          <p:cNvSpPr txBox="1"/>
          <p:nvPr/>
        </p:nvSpPr>
        <p:spPr>
          <a:xfrm>
            <a:off x="2759826" y="767184"/>
            <a:ext cx="704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A316B"/>
                </a:solidFill>
              </a:rPr>
              <a:t>Министерство образования Самарской облас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ти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52C4B5-516F-40D8-B0B6-9714299821B1}"/>
              </a:ext>
            </a:extLst>
          </p:cNvPr>
          <p:cNvSpPr/>
          <p:nvPr/>
        </p:nvSpPr>
        <p:spPr>
          <a:xfrm>
            <a:off x="6246420" y="4928260"/>
            <a:ext cx="50826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1A316B"/>
                </a:solidFill>
              </a:rPr>
              <a:t>Архангельская Ирина Владимировна,</a:t>
            </a:r>
          </a:p>
          <a:p>
            <a:pPr algn="r"/>
            <a:r>
              <a:rPr lang="ru-RU" dirty="0">
                <a:solidFill>
                  <a:srgbClr val="1A316B"/>
                </a:solidFill>
              </a:rPr>
              <a:t>директор ГБУ ДПО СО «Центр специального образования»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BB8217-BD4F-4A98-AEC2-9652FFBE7649}"/>
              </a:ext>
            </a:extLst>
          </p:cNvPr>
          <p:cNvSpPr txBox="1"/>
          <p:nvPr/>
        </p:nvSpPr>
        <p:spPr>
          <a:xfrm>
            <a:off x="3670100" y="6108173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-25" dirty="0">
                <a:solidFill>
                  <a:srgbClr val="002E8A"/>
                </a:solidFill>
                <a:ea typeface="+mj-ea"/>
                <a:cs typeface="Arial" panose="020B0604020202020204" pitchFamily="34" charset="0"/>
              </a:rPr>
              <a:t>12.02.2025</a:t>
            </a:r>
          </a:p>
        </p:txBody>
      </p:sp>
    </p:spTree>
    <p:extLst>
      <p:ext uri="{BB962C8B-B14F-4D97-AF65-F5344CB8AC3E}">
        <p14:creationId xmlns:p14="http://schemas.microsoft.com/office/powerpoint/2010/main" val="2757428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D6E0AD59-A2DC-6961-E078-412A1358A95F}"/>
              </a:ext>
            </a:extLst>
          </p:cNvPr>
          <p:cNvSpPr txBox="1"/>
          <p:nvPr/>
        </p:nvSpPr>
        <p:spPr>
          <a:xfrm>
            <a:off x="2197290" y="0"/>
            <a:ext cx="81516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6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ПОЛОЖЕНИЯ </a:t>
            </a:r>
          </a:p>
          <a:p>
            <a:r>
              <a:rPr lang="ru-RU" sz="2800" b="1" dirty="0">
                <a:solidFill>
                  <a:srgbClr val="36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ПСИХОЛОГО-МЕДИКО-ПЕДАГОГИЧЕСКОЙ КОМИССИИ»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102824" y="2224585"/>
            <a:ext cx="0" cy="109182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102824" y="3725839"/>
            <a:ext cx="0" cy="109182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102824" y="5227093"/>
            <a:ext cx="0" cy="109182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39182A8-09B0-4EC2-237A-6A8E536CAEDA}"/>
              </a:ext>
            </a:extLst>
          </p:cNvPr>
          <p:cNvSpPr/>
          <p:nvPr/>
        </p:nvSpPr>
        <p:spPr>
          <a:xfrm>
            <a:off x="6946710" y="1639810"/>
            <a:ext cx="4817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Минпросвещения России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 ноября 2024 г. № 763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39182A8-09B0-4EC2-237A-6A8E536CAEDA}"/>
              </a:ext>
            </a:extLst>
          </p:cNvPr>
          <p:cNvSpPr/>
          <p:nvPr/>
        </p:nvSpPr>
        <p:spPr>
          <a:xfrm>
            <a:off x="600501" y="1639809"/>
            <a:ext cx="4817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Минобрнауки России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20 сентября 2013 г. № 1082</a:t>
            </a:r>
          </a:p>
        </p:txBody>
      </p:sp>
      <p:sp>
        <p:nvSpPr>
          <p:cNvPr id="12" name="Скругленный прямоугольник 15">
            <a:extLst>
              <a:ext uri="{FF2B5EF4-FFF2-40B4-BE49-F238E27FC236}">
                <a16:creationId xmlns:a16="http://schemas.microsoft.com/office/drawing/2014/main" id="{9C3A273A-B5E0-26F6-4086-3BF34D345271}"/>
              </a:ext>
            </a:extLst>
          </p:cNvPr>
          <p:cNvSpPr/>
          <p:nvPr/>
        </p:nvSpPr>
        <p:spPr>
          <a:xfrm>
            <a:off x="174367" y="2410164"/>
            <a:ext cx="5809412" cy="2816928"/>
          </a:xfrm>
          <a:prstGeom prst="roundRect">
            <a:avLst>
              <a:gd name="adj" fmla="val 0"/>
            </a:avLst>
          </a:prstGeom>
          <a:solidFill>
            <a:srgbClr val="8BA0C2">
              <a:alpha val="160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ПМПК вправе:</a:t>
            </a:r>
          </a:p>
          <a:p>
            <a:pPr algn="just"/>
            <a:endParaRPr lang="ru-RU" dirty="0">
              <a:solidFill>
                <a:srgbClr val="374D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запрашивать у органов, организаций и граждан сведения, необходимые для осуществления своей деятельности;</a:t>
            </a:r>
          </a:p>
          <a:p>
            <a:pPr algn="just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осуществлять мониторинг учета рекомендаций ПМПК по созданию необходимых;</a:t>
            </a:r>
          </a:p>
          <a:p>
            <a:pPr algn="just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вносить предложения по вопросам совершенствования деятельности ПМПК.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9C3A273A-B5E0-26F6-4086-3BF34D345271}"/>
              </a:ext>
            </a:extLst>
          </p:cNvPr>
          <p:cNvSpPr/>
          <p:nvPr/>
        </p:nvSpPr>
        <p:spPr>
          <a:xfrm>
            <a:off x="6273123" y="2410164"/>
            <a:ext cx="5809412" cy="3352282"/>
          </a:xfrm>
          <a:prstGeom prst="roundRect">
            <a:avLst>
              <a:gd name="adj" fmla="val 0"/>
            </a:avLst>
          </a:prstGeom>
          <a:solidFill>
            <a:srgbClr val="8BA0C2">
              <a:alpha val="160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ПМПК вправе:</a:t>
            </a:r>
          </a:p>
          <a:p>
            <a:pPr algn="just"/>
            <a:endParaRPr lang="ru-RU" sz="1600" dirty="0">
              <a:solidFill>
                <a:srgbClr val="374D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при недостаточности сведений о состоянии здоровья обследуемого или в случае необходимости уточнения диагноза запросить у родителя (законного представителя) обследуемого дополнительную информацию о состоянии здоровья обследуемого.</a:t>
            </a:r>
          </a:p>
          <a:p>
            <a:pPr algn="just"/>
            <a:r>
              <a:rPr lang="ru-RU" sz="16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при недостаточности сведений об организации образовательного процесса обследуемого обучающегося и (или) при выявлении несоответствия его знаний требованиям образовательной программы запросить у образовательной организации дополнительную информацию.</a:t>
            </a:r>
          </a:p>
        </p:txBody>
      </p:sp>
      <p:sp>
        <p:nvSpPr>
          <p:cNvPr id="17" name="Скругленный прямоугольник 15">
            <a:extLst>
              <a:ext uri="{FF2B5EF4-FFF2-40B4-BE49-F238E27FC236}">
                <a16:creationId xmlns:a16="http://schemas.microsoft.com/office/drawing/2014/main" id="{9C3A273A-B5E0-26F6-4086-3BF34D345271}"/>
              </a:ext>
            </a:extLst>
          </p:cNvPr>
          <p:cNvSpPr/>
          <p:nvPr/>
        </p:nvSpPr>
        <p:spPr>
          <a:xfrm>
            <a:off x="6314920" y="5883216"/>
            <a:ext cx="5809412" cy="903326"/>
          </a:xfrm>
          <a:prstGeom prst="roundRect">
            <a:avLst>
              <a:gd name="adj" fmla="val 0"/>
            </a:avLst>
          </a:prstGeom>
          <a:solidFill>
            <a:srgbClr val="8BA0C2">
              <a:alpha val="160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2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Установлены сроки направления запросов, получения информации и ее обработки.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7671546" y="5794566"/>
            <a:ext cx="290924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77931F7-D18C-435B-B296-8C664578C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4" y="-14241"/>
            <a:ext cx="139000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10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D6E0AD59-A2DC-6961-E078-412A1358A95F}"/>
              </a:ext>
            </a:extLst>
          </p:cNvPr>
          <p:cNvSpPr txBox="1"/>
          <p:nvPr/>
        </p:nvSpPr>
        <p:spPr>
          <a:xfrm>
            <a:off x="2197290" y="0"/>
            <a:ext cx="81516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6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ПОЛОЖЕНИЯ </a:t>
            </a:r>
          </a:p>
          <a:p>
            <a:r>
              <a:rPr lang="ru-RU" sz="2800" b="1" dirty="0">
                <a:solidFill>
                  <a:srgbClr val="36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ПСИХОЛОГО-МЕДИКО-ПЕДАГОГИЧЕСКОЙ КОМИССИИ»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39182A8-09B0-4EC2-237A-6A8E536CAEDA}"/>
              </a:ext>
            </a:extLst>
          </p:cNvPr>
          <p:cNvSpPr/>
          <p:nvPr/>
        </p:nvSpPr>
        <p:spPr>
          <a:xfrm>
            <a:off x="1371755" y="1308507"/>
            <a:ext cx="7691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Минпросвещения России от 1 ноября 2024 г. № 763</a:t>
            </a:r>
          </a:p>
        </p:txBody>
      </p:sp>
      <p:sp>
        <p:nvSpPr>
          <p:cNvPr id="14" name="Скругленный прямоугольник 15">
            <a:extLst>
              <a:ext uri="{FF2B5EF4-FFF2-40B4-BE49-F238E27FC236}">
                <a16:creationId xmlns:a16="http://schemas.microsoft.com/office/drawing/2014/main" id="{9C3A273A-B5E0-26F6-4086-3BF34D345271}"/>
              </a:ext>
            </a:extLst>
          </p:cNvPr>
          <p:cNvSpPr/>
          <p:nvPr/>
        </p:nvSpPr>
        <p:spPr>
          <a:xfrm>
            <a:off x="189780" y="2103330"/>
            <a:ext cx="11800937" cy="3624610"/>
          </a:xfrm>
          <a:prstGeom prst="roundRect">
            <a:avLst>
              <a:gd name="adj" fmla="val 0"/>
            </a:avLst>
          </a:prstGeom>
          <a:solidFill>
            <a:srgbClr val="8BA0C2">
              <a:alpha val="160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Предусмотрена возможность проведения обследования:</a:t>
            </a:r>
          </a:p>
          <a:p>
            <a:r>
              <a:rPr lang="ru-RU" sz="16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в помещениях, где размещается ПМПК;</a:t>
            </a:r>
          </a:p>
          <a:p>
            <a:r>
              <a:rPr lang="ru-RU" sz="16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по месту проживания, лечения обследуемого или по месту обучения обследуемого при организации выездного заседания комиссии;</a:t>
            </a:r>
          </a:p>
          <a:p>
            <a:r>
              <a:rPr lang="ru-RU" sz="16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дистанционно (посредством видео-конференц-связи).</a:t>
            </a:r>
          </a:p>
          <a:p>
            <a:endParaRPr lang="ru-RU" sz="1600" dirty="0">
              <a:solidFill>
                <a:srgbClr val="374D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Предусмотрены следующие виды заключений ПМПК:</a:t>
            </a:r>
          </a:p>
          <a:p>
            <a:pPr marL="0" marR="0" algn="just"/>
            <a:r>
              <a:rPr lang="ru-RU" sz="16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создания специальных условий для получения образования;</a:t>
            </a:r>
          </a:p>
          <a:p>
            <a:pPr marL="0" marR="0" algn="just"/>
            <a:r>
              <a:rPr lang="ru-RU" sz="16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создания условий и (или) специальных условий проведения ГИА;</a:t>
            </a:r>
          </a:p>
          <a:p>
            <a:pPr marL="0" marR="0" algn="just"/>
            <a:r>
              <a:rPr lang="ru-RU" sz="16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создания условий проведения индивидуальной профилактической работы с несовершеннолетними, находящимися в социально опасном положении.</a:t>
            </a:r>
          </a:p>
          <a:p>
            <a:endParaRPr lang="ru-RU" sz="1600" dirty="0">
              <a:solidFill>
                <a:srgbClr val="374D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71C2D7-9723-4E98-ADD9-0955DD80D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4" y="-14241"/>
            <a:ext cx="139000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1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71C2D7-9723-4E98-ADD9-0955DD80D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80" y="-35250"/>
            <a:ext cx="1209529" cy="1204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0058" y="100024"/>
            <a:ext cx="9405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ОРГАНИЗАЦИИ ДЕЯТЕЛЬНОСТИ ПМПК САМАРСКОЙ ОБЛАСТИ </a:t>
            </a:r>
            <a:r>
              <a:rPr lang="en-US" sz="24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01.03.2025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187616"/>
              </p:ext>
            </p:extLst>
          </p:nvPr>
        </p:nvGraphicFramePr>
        <p:xfrm>
          <a:off x="1071830" y="937368"/>
          <a:ext cx="10802133" cy="5212417"/>
        </p:xfrm>
        <a:graphic>
          <a:graphicData uri="http://schemas.openxmlformats.org/drawingml/2006/table">
            <a:tbl>
              <a:tblPr/>
              <a:tblGrid>
                <a:gridCol w="186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7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6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ТУ  и ДО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ЦППМСП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ПМПК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7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г.о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. Самара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ГБУ ДПО СО «РЦППМСП «Центр специального образования»»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Центральная ПМПК, г. Самара, Металлистов, дом 61а. 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Телефон для записи: 8 (846) 312-11-37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7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Поволжское ТУ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Поволжская ТПМПК, 446200, Самарская область, г. Новокуйбышевск, ул. Суворова, д. 20. Телефон для записи: 8 (927)792-57-05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7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Кинельское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ТУ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Кинельская ТПМПК, 446435, Самарская область, г. Ки-нель, ул. Украинская, д. 50 Телефон для записи: 8(84663)2-17-23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7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Северо-Восточное ТУ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Северо-Восточная ТПМПК, 446450, Самарская область,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г.о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. Похвистнево, 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ул. Куйбышева, д.6. Телефон для записи: 8(960)8137290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795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Юго-Западное ТУ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ГБУ ЦППМСП м.р.Безенчукский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Безенчукская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ТПМПК, 446250, Самарская область,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Безенчукский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район,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п.Безенчук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, улица Чапаева, дом 2.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Телефон для записи: 8 (84676) 2-41-60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ГБУ ЦППМСП м.р.Хворостянский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Хворостянская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ТПМПК, 445590, Самарская область,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Хворостянский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район, село Хворостянка, улица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Саморокова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, дом 56. Телефон для записи: 8-(84677)-9-26-37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57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Юго-Восточное ТУ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ГБУ ЦППМСП м.р.Борский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Борская ТПМПК, 446660, Самарская область, Борский район, село Борское, Красноармейская ул., д.57. Телефон для записи: 8 (84667) 2-50-32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57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Отрадненское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ГБУ ЦППМСП 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м.р.Кинель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-Черкасский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Отрадненская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ТПМПК, 446350, Самарская область, Кинель-Черкасский район, село Кинель-Черкассы, улица Чапаевская, дом 65. Телефон для записи: 8 (84660) 4-01-52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57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Северное ТУ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ГБУ ЦППМСП «Бирюза»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Северная ТПМПК, 446540, Самарская область, Сергиевский район, село Сергиевск, улица Советская, дом 33.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Телефон для записи: +7 (84655) 2-10-50, +7 (84655) 2-10-66.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5C1130-5952-437D-8591-E27CA13B49E7}"/>
              </a:ext>
            </a:extLst>
          </p:cNvPr>
          <p:cNvSpPr/>
          <p:nvPr/>
        </p:nvSpPr>
        <p:spPr>
          <a:xfrm>
            <a:off x="3040929" y="6137486"/>
            <a:ext cx="6863937" cy="648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телефон Психолого-медико-педагогической комиссии Самарской области 8 (902) 371-23-53</a:t>
            </a:r>
          </a:p>
        </p:txBody>
      </p:sp>
    </p:spTree>
    <p:extLst>
      <p:ext uri="{BB962C8B-B14F-4D97-AF65-F5344CB8AC3E}">
        <p14:creationId xmlns:p14="http://schemas.microsoft.com/office/powerpoint/2010/main" val="1919331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751968"/>
              </p:ext>
            </p:extLst>
          </p:nvPr>
        </p:nvGraphicFramePr>
        <p:xfrm>
          <a:off x="3515570" y="389657"/>
          <a:ext cx="8310551" cy="6073207"/>
        </p:xfrm>
        <a:graphic>
          <a:graphicData uri="http://schemas.openxmlformats.org/drawingml/2006/table">
            <a:tbl>
              <a:tblPr/>
              <a:tblGrid>
                <a:gridCol w="1436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4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9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Южное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ГБУ ЦППМСП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м.р.Большечерни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говский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Южная ТПМПК, 446290, Самарская область, Больше-черниговский район, село Большая Черниговка, Озерная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ул., д.33. Телефон для записи: 8 (84672) 2-28-35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Северо-Западное ТУ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ГБУЦППМСП «Доверие»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Красноярская ТПМПК, 446370, Самарская область, Красноярский район, село Красный Яр, улица Промысловая, дом 54. Телефоны для записи: 8 (84657) 2-17-84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9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ЗападноеТУ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ГБУ ЦППМСП « Центр диагностики и консультирования»  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г. о. Сызрань Самарской области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Сызранская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ТПМПК, 446010, Самарская область, г. Сызрань, ул. Гидротурбинная, д. 24 «А». 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Телефон для записи: (8464) 37-58-65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г.о. Тольятти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ГБУ «Психолого-педагогический центр»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г.о.Тольятти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Тольяттинская ТПМПК, 445045 РФ, Самарская область, 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г. Тольятти, ул. Громовой, 44. 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Телефон для записи: 8(8482) 76-99-74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г.о. Самара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МБУ ДО «Центр «Психологическое здоровье и образование» г. о. Самара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ТПМПК по Кировскому,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Красноглинскому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и Промышленному районам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г.о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. Самара, 443058, г. Самара, 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ул. Гвардейская, 22; Школа 96. 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Телефон для записи: (846) 954–01–43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г.о. Самара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МБУ ДО «Психолого-педагогический центр «Помощь» г. о. Самара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ТПМПК по Куйбышевскому району, г. Самара, 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ул. Пугачевский тракт, д. 59, 3-й подъезд, домофон 76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Телефон для записи: (846) 330-37-14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г.о. Самара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МБУ ДО «Психолого-педагогический центр «Помощь» г. о. Самара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ТПМПК по Куйбышевскому району, г. Самара,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ул. Пугачевский тракт, д. 59, 3-й подъезд, домофон 76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Телефон для записи: (846) 330-37-14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9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г.о. Самара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МБУ ДО «Центр «Поддержка детства»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г. о. Самара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ТПМПК по Советскому и Железнодорожному районам,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г. Самара ул. Партизанская, 78А. 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Телефон для записи: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 (846) 268-51-11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879" y="2945080"/>
            <a:ext cx="2582883" cy="258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87531" y="1414764"/>
            <a:ext cx="139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00C572-AC0A-43AB-9D77-E702B7443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00" y="-53875"/>
            <a:ext cx="1390008" cy="138391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DADBEC-E491-4E9E-AE0B-77F698081916}"/>
              </a:ext>
            </a:extLst>
          </p:cNvPr>
          <p:cNvSpPr/>
          <p:nvPr/>
        </p:nvSpPr>
        <p:spPr>
          <a:xfrm>
            <a:off x="-34855" y="1779425"/>
            <a:ext cx="33843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ПСИХОЛОГО-МЕДИКО-ПЕДАГОГИЧЕСКИЕ </a:t>
            </a:r>
          </a:p>
          <a:p>
            <a:pPr algn="ctr"/>
            <a:r>
              <a:rPr lang="ru-RU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САМАРСКОЙ ОБЛАСТИ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E0AD59-A2DC-6961-E078-412A1358A95F}"/>
              </a:ext>
            </a:extLst>
          </p:cNvPr>
          <p:cNvSpPr txBox="1"/>
          <p:nvPr/>
        </p:nvSpPr>
        <p:spPr>
          <a:xfrm>
            <a:off x="2182265" y="140047"/>
            <a:ext cx="9633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6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8 АВГУСТА 2024 Г. № 315-ФЗ</a:t>
            </a:r>
          </a:p>
          <a:p>
            <a:r>
              <a:rPr lang="ru-RU" sz="2400" b="1" dirty="0">
                <a:solidFill>
                  <a:srgbClr val="36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ВНЕСЕНИИ ИЗМЕНЕНИЙ В ФЕДЕРАЛЬНЫЙ ЗАКОН </a:t>
            </a:r>
          </a:p>
          <a:p>
            <a:r>
              <a:rPr lang="ru-RU" sz="2400" b="1" dirty="0">
                <a:solidFill>
                  <a:srgbClr val="36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ОБРАЗОВАНИИ В РОССИЙСКОЙ ФЕДЕРАЦИИ»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6687" y="1341437"/>
            <a:ext cx="11891963" cy="69691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3135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Установлена обязательность создания психолого-медико-педагогических комиссий на базе центров психолого-педагогической, медицинской и социальной помощи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6687" y="2190750"/>
            <a:ext cx="5167313" cy="46672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360363" algn="just"/>
            <a:r>
              <a:rPr lang="ru-RU" sz="1400" b="1" dirty="0">
                <a:solidFill>
                  <a:srgbClr val="3135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Статья 42. Психолого-педагогическая, медицинская и социальная помощь обучающимся, испытывающим трудности в освоении основных общеобразовательных программ, развитии и социальной адаптации</a:t>
            </a:r>
          </a:p>
          <a:p>
            <a:pPr indent="360363" algn="just"/>
            <a:endParaRPr lang="ru-RU" sz="1400" dirty="0">
              <a:solidFill>
                <a:srgbClr val="31356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0363" algn="just"/>
            <a:r>
              <a:rPr lang="ru-RU" sz="1400" dirty="0">
                <a:solidFill>
                  <a:srgbClr val="3135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На центр психолого-педагогической, медицинской и социальной помощи может быть возложено осуществление функций психолого-медико-педагогической комиссии, в том числе проведение комплексного психолого-медико-педагогического обследования детей в целях своевременного выявления особенностей в физическом и (или) психическом развитии и (или) отклонений в поведении детей, подготовка по результатам обследования детей рекомендаций по оказанию им психолого-медико-педагогической помощи и организации их обучения и воспитания, а также подтверждение, уточнение или изменение ранее данных рекомендаций.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88892" y="2190751"/>
            <a:ext cx="5669757" cy="46672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360363" algn="just"/>
            <a:r>
              <a:rPr lang="ru-RU" sz="1600" b="1" dirty="0">
                <a:solidFill>
                  <a:srgbClr val="3135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Статья 42. Психолого-педагогическая, медицинская и социальная помощь обучающимся, испытывающим трудности в освоении основных общеобразовательных программ, развитии и социальной адаптации</a:t>
            </a:r>
          </a:p>
          <a:p>
            <a:pPr indent="360363" algn="just"/>
            <a:endParaRPr lang="ru-RU" sz="1600" dirty="0">
              <a:solidFill>
                <a:srgbClr val="31356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0363" algn="just"/>
            <a:r>
              <a:rPr lang="ru-RU" sz="1600" dirty="0">
                <a:solidFill>
                  <a:srgbClr val="3135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ru-RU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центрах психолого-педагогической, медицинской и социальной помощи создаются психолого-медико-педагогические комиссии </a:t>
            </a:r>
            <a:r>
              <a:rPr lang="ru-RU" sz="1600" dirty="0">
                <a:solidFill>
                  <a:srgbClr val="3135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целях своевременного выявления особенностей в физическом и (или) психическом развитии и (или) отклонений в поведении детей, подготовка по результатам обследования детей рекомендаций по оказанию им психолого-медико-педагогической помощи и организации их обучения и воспитания, а также подтверждение, уточнение или изменение ранее данных рекомендаций.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5398293" y="3680618"/>
            <a:ext cx="926307" cy="15240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7E99AB-6F5A-4101-8956-EF5A4E038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" y="0"/>
            <a:ext cx="1270227" cy="126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4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E0AD59-A2DC-6961-E078-412A1358A95F}"/>
              </a:ext>
            </a:extLst>
          </p:cNvPr>
          <p:cNvSpPr txBox="1"/>
          <p:nvPr/>
        </p:nvSpPr>
        <p:spPr>
          <a:xfrm>
            <a:off x="2182265" y="140047"/>
            <a:ext cx="9633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6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8 АВГУСТА 2024 Г. № 315-ФЗ</a:t>
            </a:r>
          </a:p>
          <a:p>
            <a:r>
              <a:rPr lang="ru-RU" sz="2400" b="1" dirty="0">
                <a:solidFill>
                  <a:srgbClr val="36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ВНЕСЕНИИ ИЗМЕНЕНИЙ В ФЕДЕРАЛЬНЫЙ ЗАКОН </a:t>
            </a:r>
          </a:p>
          <a:p>
            <a:r>
              <a:rPr lang="ru-RU" sz="2400" b="1" dirty="0">
                <a:solidFill>
                  <a:srgbClr val="36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ОБРАЗОВАНИИ В РОССИЙСКОЙ ФЕДЕРАЦИИ»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E0AD59-A2DC-6961-E078-412A1358A95F}"/>
              </a:ext>
            </a:extLst>
          </p:cNvPr>
          <p:cNvSpPr txBox="1"/>
          <p:nvPr/>
        </p:nvSpPr>
        <p:spPr>
          <a:xfrm>
            <a:off x="7333578" y="5771763"/>
            <a:ext cx="4700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Вступят в силу 1 марта 2025 года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E0AD59-A2DC-6961-E078-412A1358A95F}"/>
              </a:ext>
            </a:extLst>
          </p:cNvPr>
          <p:cNvSpPr txBox="1"/>
          <p:nvPr/>
        </p:nvSpPr>
        <p:spPr>
          <a:xfrm>
            <a:off x="706810" y="1403833"/>
            <a:ext cx="10094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Подзаконные акты: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39182A8-09B0-4EC2-237A-6A8E536CAEDA}"/>
              </a:ext>
            </a:extLst>
          </p:cNvPr>
          <p:cNvSpPr/>
          <p:nvPr/>
        </p:nvSpPr>
        <p:spPr>
          <a:xfrm>
            <a:off x="1996835" y="1880589"/>
            <a:ext cx="2471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22 октября 2024 г. № 731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6810" y="2046832"/>
            <a:ext cx="11108570" cy="1246886"/>
          </a:xfrm>
          <a:prstGeom prst="rect">
            <a:avLst/>
          </a:prstGeom>
          <a:solidFill>
            <a:srgbClr val="8BA0C2">
              <a:alpha val="153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96835" y="2059134"/>
            <a:ext cx="2471648" cy="1246886"/>
          </a:xfrm>
          <a:prstGeom prst="rect">
            <a:avLst/>
          </a:prstGeom>
          <a:solidFill>
            <a:srgbClr val="8BA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BAC589-75C6-360E-9572-F7C051AC833C}"/>
              </a:ext>
            </a:extLst>
          </p:cNvPr>
          <p:cNvSpPr txBox="1"/>
          <p:nvPr/>
        </p:nvSpPr>
        <p:spPr>
          <a:xfrm>
            <a:off x="4468483" y="2195294"/>
            <a:ext cx="734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558ED5"/>
              </a:buClr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 утверждении Положения о психолого-медико-педагогической комиссии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endParaRPr lang="ru-RU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39182A8-09B0-4EC2-237A-6A8E536CAEDA}"/>
              </a:ext>
            </a:extLst>
          </p:cNvPr>
          <p:cNvSpPr/>
          <p:nvPr/>
        </p:nvSpPr>
        <p:spPr>
          <a:xfrm>
            <a:off x="1960647" y="2523802"/>
            <a:ext cx="2471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 ноября 2024 г. </a:t>
            </a:r>
            <a:b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763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39182A8-09B0-4EC2-237A-6A8E536CAEDA}"/>
              </a:ext>
            </a:extLst>
          </p:cNvPr>
          <p:cNvSpPr/>
          <p:nvPr/>
        </p:nvSpPr>
        <p:spPr>
          <a:xfrm>
            <a:off x="1996835" y="3917978"/>
            <a:ext cx="24716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зарегистрирован Минюстом России 20 ноября 2024 г., регистрационный № 80240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6810" y="4015476"/>
            <a:ext cx="11108570" cy="1246886"/>
          </a:xfrm>
          <a:prstGeom prst="rect">
            <a:avLst/>
          </a:prstGeom>
          <a:solidFill>
            <a:srgbClr val="8BA0C2">
              <a:alpha val="153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996835" y="4042095"/>
            <a:ext cx="2471648" cy="1246886"/>
          </a:xfrm>
          <a:prstGeom prst="rect">
            <a:avLst/>
          </a:prstGeom>
          <a:solidFill>
            <a:srgbClr val="8BA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BAC589-75C6-360E-9572-F7C051AC833C}"/>
              </a:ext>
            </a:extLst>
          </p:cNvPr>
          <p:cNvSpPr txBox="1"/>
          <p:nvPr/>
        </p:nvSpPr>
        <p:spPr>
          <a:xfrm>
            <a:off x="4468483" y="4150380"/>
            <a:ext cx="7346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558ED5"/>
              </a:buClr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«Об утверждении типового порядка организации деятельности </a:t>
            </a:r>
            <a:b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оказанию психолого-педагогической, медицинской и социальной помощи, в том числе типового порядка деятельности центра </a:t>
            </a:r>
            <a:b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психолого-педагогической, медицинской и социальной помощи»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39182A8-09B0-4EC2-237A-6A8E536CAEDA}"/>
              </a:ext>
            </a:extLst>
          </p:cNvPr>
          <p:cNvSpPr/>
          <p:nvPr/>
        </p:nvSpPr>
        <p:spPr>
          <a:xfrm>
            <a:off x="1996835" y="4309130"/>
            <a:ext cx="2471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6 ноября 2024 г. </a:t>
            </a:r>
            <a:b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778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39182A8-09B0-4EC2-237A-6A8E536CAEDA}"/>
              </a:ext>
            </a:extLst>
          </p:cNvPr>
          <p:cNvSpPr/>
          <p:nvPr/>
        </p:nvSpPr>
        <p:spPr>
          <a:xfrm>
            <a:off x="1960647" y="5237775"/>
            <a:ext cx="24716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зарегистрирован Минюстом России 19 ноября 2024 г., регистрационный № 80226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954BBD-8AA7-5810-E62F-E145E2242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781" y="2099326"/>
            <a:ext cx="1098866" cy="10988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1A6B61-EFCC-6087-1BFC-6009F946F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390" y="4116105"/>
            <a:ext cx="1098866" cy="10988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FCB21A-349E-47CB-8388-2B8D9F928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85" y="23840"/>
            <a:ext cx="1453791" cy="144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5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9C5F89-0963-8691-8221-E6F1AD1DBA7A}"/>
              </a:ext>
            </a:extLst>
          </p:cNvPr>
          <p:cNvSpPr txBox="1"/>
          <p:nvPr/>
        </p:nvSpPr>
        <p:spPr>
          <a:xfrm>
            <a:off x="1332664" y="1419205"/>
            <a:ext cx="82687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450">
              <a:spcAft>
                <a:spcPts val="500"/>
              </a:spcAft>
              <a:buClr>
                <a:srgbClr val="558ED5"/>
              </a:buClr>
            </a:pP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 1 марта 2025 г. - организация деятельности ПМПК на базе ППМС-центров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0DE449-5A15-7EC0-0FA7-7429F52F7BA6}"/>
              </a:ext>
            </a:extLst>
          </p:cNvPr>
          <p:cNvSpPr txBox="1"/>
          <p:nvPr/>
        </p:nvSpPr>
        <p:spPr>
          <a:xfrm>
            <a:off x="1652524" y="510136"/>
            <a:ext cx="9614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МЕРОПРИЯТИЯ ПО ПРИВЕДЕНИЮ СИСТЕМЫ ОКАЗАНИЯ ПСИХОЛОГО-ПЕДАГОГИЧЕСКОЙ, МЕДИЦИНСКОЙ И СОЦИАЛЬНОЙ ПОМОЩИ В САМАРСКОЙ ОБЛАСТИ К ФЕДЕРАЛЬНЫМ ТРЕБОВАНИЯМ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6708BB-3CB9-4839-8085-A71571200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4" y="-14241"/>
            <a:ext cx="1390008" cy="138391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C35ECDE-7E23-47A1-896E-007061F8B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209" y="2038524"/>
            <a:ext cx="4038095" cy="139047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E53522-9B61-44DE-ADA0-BE79C4861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113" y="3823827"/>
            <a:ext cx="3714286" cy="80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C76751B-1EFA-4AB5-8F73-FF1A03760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578" y="4686414"/>
            <a:ext cx="3819048" cy="75238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0801A67-DF83-41E3-8BB4-5EBF93C43C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113" y="5501382"/>
            <a:ext cx="3704762" cy="857143"/>
          </a:xfrm>
          <a:prstGeom prst="rect">
            <a:avLst/>
          </a:prstGeom>
        </p:spPr>
      </p:pic>
      <p:sp>
        <p:nvSpPr>
          <p:cNvPr id="49" name="Стрелка: вниз 48">
            <a:extLst>
              <a:ext uri="{FF2B5EF4-FFF2-40B4-BE49-F238E27FC236}">
                <a16:creationId xmlns:a16="http://schemas.microsoft.com/office/drawing/2014/main" id="{BFE3CD04-FA6E-44EC-ADF3-5606653879C0}"/>
              </a:ext>
            </a:extLst>
          </p:cNvPr>
          <p:cNvSpPr/>
          <p:nvPr/>
        </p:nvSpPr>
        <p:spPr>
          <a:xfrm>
            <a:off x="2372396" y="3429000"/>
            <a:ext cx="200706" cy="35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815D2AFB-BD8A-45C0-B423-94A67BF33E3C}"/>
              </a:ext>
            </a:extLst>
          </p:cNvPr>
          <p:cNvSpPr/>
          <p:nvPr/>
        </p:nvSpPr>
        <p:spPr>
          <a:xfrm>
            <a:off x="7357324" y="1784973"/>
            <a:ext cx="2767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A316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Городской округ Самара</a:t>
            </a:r>
            <a:endParaRPr lang="ru-RU" dirty="0">
              <a:solidFill>
                <a:srgbClr val="1A316B"/>
              </a:solidFill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6A33CDA-8E83-4C3B-9D23-4FC131B359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4561" y="2220769"/>
            <a:ext cx="3333333" cy="2333333"/>
          </a:xfrm>
          <a:prstGeom prst="rect">
            <a:avLst/>
          </a:prstGeom>
        </p:spPr>
      </p:pic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11F19240-8A3A-414D-8AB7-2849F2096364}"/>
              </a:ext>
            </a:extLst>
          </p:cNvPr>
          <p:cNvSpPr/>
          <p:nvPr/>
        </p:nvSpPr>
        <p:spPr>
          <a:xfrm>
            <a:off x="5116286" y="4620566"/>
            <a:ext cx="7056335" cy="2237434"/>
          </a:xfrm>
          <a:prstGeom prst="rect">
            <a:avLst/>
          </a:prstGeom>
          <a:solidFill>
            <a:srgbClr val="66CCF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для ТУ и ДО:</a:t>
            </a:r>
          </a:p>
          <a:p>
            <a:pPr marL="342900" indent="-342900" algn="just">
              <a:buAutoNum type="arabicPeriod"/>
            </a:pPr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Департаменту образования </a:t>
            </a:r>
            <a:r>
              <a:rPr lang="ru-RU" sz="1600" b="1" dirty="0" err="1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г.о.Самара</a:t>
            </a:r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внести изменения в  названия учреждений дополнительного образования, на базе которых находятся ТПМПК</a:t>
            </a:r>
          </a:p>
          <a:p>
            <a:pPr marL="342900" indent="-342900" algn="just">
              <a:buAutoNum type="arabicPeriod"/>
            </a:pPr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Кинельскому ТУ и ГБУ ДПО СО «РЦППМСП ЦСО» организовать работу </a:t>
            </a:r>
            <a:r>
              <a:rPr lang="ru-RU" sz="1600" b="1" dirty="0" err="1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Кинельской</a:t>
            </a:r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ТПМПК</a:t>
            </a:r>
          </a:p>
          <a:p>
            <a:pPr marL="342900" indent="-342900" algn="just">
              <a:buAutoNum type="arabicPeriod"/>
            </a:pPr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ДПО СО «РЦППМСП ЦСО» провести обучение специалистов </a:t>
            </a:r>
            <a:r>
              <a:rPr lang="ru-RU" sz="1600" b="1" dirty="0" err="1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Кинельской</a:t>
            </a:r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ТПМПК </a:t>
            </a:r>
          </a:p>
          <a:p>
            <a:pPr algn="ctr"/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Срок: до 28.02.2025 г</a:t>
            </a:r>
            <a:endParaRPr lang="ru-RU" b="1" dirty="0">
              <a:solidFill>
                <a:srgbClr val="1A31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4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9C5F89-0963-8691-8221-E6F1AD1DBA7A}"/>
              </a:ext>
            </a:extLst>
          </p:cNvPr>
          <p:cNvSpPr txBox="1"/>
          <p:nvPr/>
        </p:nvSpPr>
        <p:spPr>
          <a:xfrm>
            <a:off x="1332664" y="1419205"/>
            <a:ext cx="82687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450">
              <a:spcAft>
                <a:spcPts val="500"/>
              </a:spcAft>
              <a:buClr>
                <a:srgbClr val="558ED5"/>
              </a:buClr>
            </a:pP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 1 марта 2025 г. - организация деятельности ПМПК на базе ППМС-центров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0DE449-5A15-7EC0-0FA7-7429F52F7BA6}"/>
              </a:ext>
            </a:extLst>
          </p:cNvPr>
          <p:cNvSpPr txBox="1"/>
          <p:nvPr/>
        </p:nvSpPr>
        <p:spPr>
          <a:xfrm>
            <a:off x="1652524" y="510136"/>
            <a:ext cx="9614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МЕРОПРИЯТИЯ ПО ПРИВЕДЕНИЮ СИСТЕМЫ ОКАЗАНИЯ ПСИХОЛОГО-ПЕДАГОГИЧЕСКОЙ, МЕДИЦИНСКОЙ И СОЦИАЛЬНОЙ ПОМОЩИ В САМАРСКОЙ ОБЛАСТИ К  ФЕДЕРАЛЬНЫМ ТРЕБОВАНИЯМ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6708BB-3CB9-4839-8085-A71571200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4" y="-14241"/>
            <a:ext cx="1390008" cy="1383912"/>
          </a:xfrm>
          <a:prstGeom prst="rect">
            <a:avLst/>
          </a:prstGeom>
        </p:spPr>
      </p:pic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815D2AFB-BD8A-45C0-B423-94A67BF33E3C}"/>
              </a:ext>
            </a:extLst>
          </p:cNvPr>
          <p:cNvSpPr/>
          <p:nvPr/>
        </p:nvSpPr>
        <p:spPr>
          <a:xfrm>
            <a:off x="8644453" y="1970854"/>
            <a:ext cx="2964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A316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Городской округ Тольятти</a:t>
            </a:r>
            <a:endParaRPr lang="ru-RU" dirty="0">
              <a:solidFill>
                <a:srgbClr val="1A316B"/>
              </a:solidFill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11F19240-8A3A-414D-8AB7-2849F2096364}"/>
              </a:ext>
            </a:extLst>
          </p:cNvPr>
          <p:cNvSpPr/>
          <p:nvPr/>
        </p:nvSpPr>
        <p:spPr>
          <a:xfrm>
            <a:off x="5012399" y="4395263"/>
            <a:ext cx="7056335" cy="2310337"/>
          </a:xfrm>
          <a:prstGeom prst="rect">
            <a:avLst/>
          </a:prstGeom>
          <a:solidFill>
            <a:srgbClr val="66CCF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для ТУ и ДО:</a:t>
            </a:r>
          </a:p>
          <a:p>
            <a:pPr marL="342900" indent="-342900" algn="just">
              <a:buAutoNum type="arabicPeriod"/>
            </a:pPr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Юго-Западному ТУ обеспечить работу ТПМПК, в том числе в </a:t>
            </a:r>
            <a:r>
              <a:rPr lang="ru-RU" sz="1600" b="1" dirty="0" err="1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г.о.Чапаевск</a:t>
            </a:r>
            <a:endParaRPr lang="ru-RU" sz="1600" b="1" dirty="0">
              <a:solidFill>
                <a:srgbClr val="1A31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Юго-Восточному ТУ продумать работу ТПМПК в </a:t>
            </a:r>
            <a:r>
              <a:rPr lang="ru-RU" sz="1600" b="1" dirty="0" err="1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Нефтегорск</a:t>
            </a:r>
          </a:p>
          <a:p>
            <a:pPr marL="342900" indent="-342900" algn="just">
              <a:buAutoNum type="arabicPeriod"/>
            </a:pPr>
            <a:r>
              <a:rPr lang="ru-RU" sz="1600" b="1" dirty="0" err="1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Отрадненскому</a:t>
            </a:r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 организовать работу </a:t>
            </a:r>
            <a:r>
              <a:rPr lang="ru-RU" sz="1600" b="1" dirty="0" err="1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Отрадненской</a:t>
            </a:r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ТПМПК</a:t>
            </a:r>
          </a:p>
          <a:p>
            <a:pPr marL="342900" indent="-342900" algn="just">
              <a:buAutoNum type="arabicPeriod"/>
            </a:pPr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ДПО СО «РЦППМСП ЦСО» обучить специалистов </a:t>
            </a:r>
            <a:r>
              <a:rPr lang="ru-RU" sz="1600" b="1" dirty="0" err="1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Отрадненского</a:t>
            </a:r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Хворостянской</a:t>
            </a:r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b="1" dirty="0" err="1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Безенчукской</a:t>
            </a:r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ТПМПК</a:t>
            </a:r>
          </a:p>
          <a:p>
            <a:pPr algn="ctr"/>
            <a:endParaRPr lang="ru-RU" sz="1600" b="1" dirty="0">
              <a:solidFill>
                <a:srgbClr val="1A31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Срок: до 28.02.2025 г</a:t>
            </a:r>
            <a:endParaRPr lang="ru-RU" b="1" dirty="0">
              <a:solidFill>
                <a:srgbClr val="1A31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C18109-4F05-4F4B-AC3A-A60E9998E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567" y="2509387"/>
            <a:ext cx="3342857" cy="1571429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03751FE-D3D1-43BA-BD9A-95EFE4EECA37}"/>
              </a:ext>
            </a:extLst>
          </p:cNvPr>
          <p:cNvSpPr/>
          <p:nvPr/>
        </p:nvSpPr>
        <p:spPr>
          <a:xfrm>
            <a:off x="990051" y="2015856"/>
            <a:ext cx="2067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A316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Юго-Западное ТУ</a:t>
            </a:r>
            <a:endParaRPr lang="ru-RU" dirty="0">
              <a:solidFill>
                <a:srgbClr val="1A316B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6905532-B52A-4031-B0C9-B05C04B9D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86" y="3865777"/>
            <a:ext cx="3333333" cy="790476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E39EB0E-9119-4E5C-AAEC-E7C188D608FB}"/>
              </a:ext>
            </a:extLst>
          </p:cNvPr>
          <p:cNvSpPr/>
          <p:nvPr/>
        </p:nvSpPr>
        <p:spPr>
          <a:xfrm>
            <a:off x="5116286" y="2017073"/>
            <a:ext cx="218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A316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Юго-Восточное ТУ</a:t>
            </a:r>
            <a:endParaRPr lang="ru-RU" dirty="0">
              <a:solidFill>
                <a:srgbClr val="1A316B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18036F1-E7D7-4973-A3AB-9A52AC0AE2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9265" y="2576511"/>
            <a:ext cx="3342857" cy="100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E08608D-4644-4E79-AC99-C3F4A5E7F5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666" y="5438795"/>
            <a:ext cx="3952381" cy="971429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75D774F-690D-4BA1-BEE8-38AB20E191B4}"/>
              </a:ext>
            </a:extLst>
          </p:cNvPr>
          <p:cNvSpPr/>
          <p:nvPr/>
        </p:nvSpPr>
        <p:spPr>
          <a:xfrm>
            <a:off x="1160439" y="4866041"/>
            <a:ext cx="2042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1A316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Отрадненское</a:t>
            </a:r>
            <a:r>
              <a:rPr lang="ru-RU" b="1" dirty="0">
                <a:solidFill>
                  <a:srgbClr val="1A316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ТУ</a:t>
            </a:r>
            <a:endParaRPr lang="ru-RU" dirty="0">
              <a:solidFill>
                <a:srgbClr val="1A316B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35D570F-B9D0-4532-AB7F-146170C6EC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486" y="2571597"/>
            <a:ext cx="3342857" cy="1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6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0DE449-5A15-7EC0-0FA7-7429F52F7BA6}"/>
              </a:ext>
            </a:extLst>
          </p:cNvPr>
          <p:cNvSpPr txBox="1"/>
          <p:nvPr/>
        </p:nvSpPr>
        <p:spPr>
          <a:xfrm>
            <a:off x="1664099" y="329473"/>
            <a:ext cx="9614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МЕРОПРИЯТИЯ ПО ПРИВЕДЕНИЮ СИСТЕМЫ ОКАЗАНИЯ ПСИХОЛОГО-ПЕДАГОГИЧЕСКОЙ, МЕДИЦИНСКОЙ И СОЦИАЛЬНОЙ ПОМОЩИ В САМАРСКОЙ ОБЛАСТИ К  ФЕДЕРАЛЬНЫМ ТРЕБОВАНИЯМ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6708BB-3CB9-4839-8085-A71571200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4" y="-14241"/>
            <a:ext cx="1390008" cy="1383912"/>
          </a:xfrm>
          <a:prstGeom prst="rect">
            <a:avLst/>
          </a:prstGeom>
        </p:spPr>
      </p:pic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815D2AFB-BD8A-45C0-B423-94A67BF33E3C}"/>
              </a:ext>
            </a:extLst>
          </p:cNvPr>
          <p:cNvSpPr/>
          <p:nvPr/>
        </p:nvSpPr>
        <p:spPr>
          <a:xfrm>
            <a:off x="538744" y="5147527"/>
            <a:ext cx="1516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A316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Западное ТУ</a:t>
            </a:r>
            <a:endParaRPr lang="ru-RU" dirty="0">
              <a:solidFill>
                <a:srgbClr val="1A316B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03751FE-D3D1-43BA-BD9A-95EFE4EECA37}"/>
              </a:ext>
            </a:extLst>
          </p:cNvPr>
          <p:cNvSpPr/>
          <p:nvPr/>
        </p:nvSpPr>
        <p:spPr>
          <a:xfrm>
            <a:off x="709239" y="1378311"/>
            <a:ext cx="1346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A316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Южное ТУ</a:t>
            </a:r>
            <a:endParaRPr lang="ru-RU" dirty="0">
              <a:solidFill>
                <a:srgbClr val="1A316B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E39EB0E-9119-4E5C-AAEC-E7C188D608FB}"/>
              </a:ext>
            </a:extLst>
          </p:cNvPr>
          <p:cNvSpPr/>
          <p:nvPr/>
        </p:nvSpPr>
        <p:spPr>
          <a:xfrm>
            <a:off x="466591" y="3946267"/>
            <a:ext cx="239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A316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Северо-Западное  ТУ</a:t>
            </a:r>
            <a:endParaRPr lang="ru-RU" dirty="0">
              <a:solidFill>
                <a:srgbClr val="1A316B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096D55-302C-4455-9F10-75DDB0B49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03" y="1773389"/>
            <a:ext cx="3195045" cy="8213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D480CD-908C-4B2D-8935-84F87C78A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454" y="4360422"/>
            <a:ext cx="3266488" cy="7871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23372C2-96E2-41D8-A4BF-3ACFBD6096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093" y="5547644"/>
            <a:ext cx="3617789" cy="113629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1E1AACD-79E8-4FDC-876B-5C25833477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258" y="2984815"/>
            <a:ext cx="3150742" cy="942530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171CAFA-A2BD-431A-B64C-613BC39C2C53}"/>
              </a:ext>
            </a:extLst>
          </p:cNvPr>
          <p:cNvSpPr/>
          <p:nvPr/>
        </p:nvSpPr>
        <p:spPr>
          <a:xfrm>
            <a:off x="691942" y="2601716"/>
            <a:ext cx="1602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A316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Северное  ТУ</a:t>
            </a:r>
            <a:endParaRPr lang="ru-RU" dirty="0">
              <a:solidFill>
                <a:srgbClr val="1A316B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5165E89-EC32-464E-A0BD-2CA6778BACAA}"/>
              </a:ext>
            </a:extLst>
          </p:cNvPr>
          <p:cNvSpPr/>
          <p:nvPr/>
        </p:nvSpPr>
        <p:spPr>
          <a:xfrm>
            <a:off x="4885076" y="4663337"/>
            <a:ext cx="7306924" cy="2016871"/>
          </a:xfrm>
          <a:prstGeom prst="rect">
            <a:avLst/>
          </a:prstGeom>
          <a:solidFill>
            <a:srgbClr val="66CCF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для ТУ и ДО:</a:t>
            </a:r>
          </a:p>
          <a:p>
            <a:pPr algn="just"/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участие руководителей ТПМПК в семинаре-совещании, который состоится в ГБУ ДПО СО «РЦППМСП ЦСО» 14.02.2025 в 10.00</a:t>
            </a:r>
          </a:p>
          <a:p>
            <a:pPr algn="ctr"/>
            <a:endParaRPr lang="ru-RU" sz="1600" b="1" dirty="0">
              <a:solidFill>
                <a:srgbClr val="1A31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для руководителей ТПМПК:</a:t>
            </a:r>
          </a:p>
          <a:p>
            <a:pPr algn="just"/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изменения в положения о ТПМПК согласно приказу от 01.11.2024 №763.</a:t>
            </a:r>
          </a:p>
          <a:p>
            <a:pPr algn="ctr"/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Срок: до 28.02.2025 г</a:t>
            </a:r>
            <a:endParaRPr lang="ru-RU" b="1" dirty="0">
              <a:solidFill>
                <a:srgbClr val="1A31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4BADB96-3849-4DAF-92B6-5CA0C59C46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2186" y="1538839"/>
            <a:ext cx="2065233" cy="289195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429F19A-A3A8-421F-A870-ACB625F7EF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8841" y="2345300"/>
            <a:ext cx="2065234" cy="206523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23037BE-6988-461D-B1B4-AF90AA33C39E}"/>
              </a:ext>
            </a:extLst>
          </p:cNvPr>
          <p:cNvSpPr/>
          <p:nvPr/>
        </p:nvSpPr>
        <p:spPr>
          <a:xfrm>
            <a:off x="7089034" y="1248891"/>
            <a:ext cx="4809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от 01.11.2024 г. № 763 вступит в силу 1 марта 2025 года</a:t>
            </a:r>
          </a:p>
        </p:txBody>
      </p:sp>
    </p:spTree>
    <p:extLst>
      <p:ext uri="{BB962C8B-B14F-4D97-AF65-F5344CB8AC3E}">
        <p14:creationId xmlns:p14="http://schemas.microsoft.com/office/powerpoint/2010/main" val="112500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D6E0AD59-A2DC-6961-E078-412A1358A95F}"/>
              </a:ext>
            </a:extLst>
          </p:cNvPr>
          <p:cNvSpPr txBox="1"/>
          <p:nvPr/>
        </p:nvSpPr>
        <p:spPr>
          <a:xfrm>
            <a:off x="2197290" y="0"/>
            <a:ext cx="81516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6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ПОЛОЖЕНИЯ </a:t>
            </a:r>
          </a:p>
          <a:p>
            <a:r>
              <a:rPr lang="ru-RU" sz="2800" b="1" dirty="0">
                <a:solidFill>
                  <a:srgbClr val="36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ПСИХОЛОГО-МЕДИКО-ПЕДАГОГИЧЕСКОЙ КОМИССИИ»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102824" y="2224585"/>
            <a:ext cx="0" cy="109182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102824" y="3725839"/>
            <a:ext cx="0" cy="109182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102824" y="5227093"/>
            <a:ext cx="0" cy="109182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39182A8-09B0-4EC2-237A-6A8E536CAEDA}"/>
              </a:ext>
            </a:extLst>
          </p:cNvPr>
          <p:cNvSpPr/>
          <p:nvPr/>
        </p:nvSpPr>
        <p:spPr>
          <a:xfrm>
            <a:off x="6946710" y="1639810"/>
            <a:ext cx="4817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Минпросвещения России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 ноября 2024 г. № 763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39182A8-09B0-4EC2-237A-6A8E536CAEDA}"/>
              </a:ext>
            </a:extLst>
          </p:cNvPr>
          <p:cNvSpPr/>
          <p:nvPr/>
        </p:nvSpPr>
        <p:spPr>
          <a:xfrm>
            <a:off x="600501" y="1639809"/>
            <a:ext cx="4817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Минобрнауки России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20 сентября 2013 г. № 1082</a:t>
            </a:r>
          </a:p>
        </p:txBody>
      </p:sp>
      <p:sp>
        <p:nvSpPr>
          <p:cNvPr id="12" name="Скругленный прямоугольник 15">
            <a:extLst>
              <a:ext uri="{FF2B5EF4-FFF2-40B4-BE49-F238E27FC236}">
                <a16:creationId xmlns:a16="http://schemas.microsoft.com/office/drawing/2014/main" id="{9C3A273A-B5E0-26F6-4086-3BF34D345271}"/>
              </a:ext>
            </a:extLst>
          </p:cNvPr>
          <p:cNvSpPr/>
          <p:nvPr/>
        </p:nvSpPr>
        <p:spPr>
          <a:xfrm>
            <a:off x="174367" y="2410164"/>
            <a:ext cx="5809412" cy="643588"/>
          </a:xfrm>
          <a:prstGeom prst="roundRect">
            <a:avLst>
              <a:gd name="adj" fmla="val 0"/>
            </a:avLst>
          </a:prstGeom>
          <a:solidFill>
            <a:srgbClr val="8BA0C2">
              <a:alpha val="160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 состав специалистов комиссии.</a:t>
            </a:r>
          </a:p>
        </p:txBody>
      </p:sp>
      <p:sp>
        <p:nvSpPr>
          <p:cNvPr id="14" name="Скругленный прямоугольник 15">
            <a:extLst>
              <a:ext uri="{FF2B5EF4-FFF2-40B4-BE49-F238E27FC236}">
                <a16:creationId xmlns:a16="http://schemas.microsoft.com/office/drawing/2014/main" id="{9C3A273A-B5E0-26F6-4086-3BF34D345271}"/>
              </a:ext>
            </a:extLst>
          </p:cNvPr>
          <p:cNvSpPr/>
          <p:nvPr/>
        </p:nvSpPr>
        <p:spPr>
          <a:xfrm>
            <a:off x="6314920" y="4880234"/>
            <a:ext cx="5809412" cy="1785537"/>
          </a:xfrm>
          <a:prstGeom prst="roundRect">
            <a:avLst>
              <a:gd name="adj" fmla="val 0"/>
            </a:avLst>
          </a:prstGeom>
          <a:solidFill>
            <a:srgbClr val="8BA0C2">
              <a:alpha val="160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2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Установлены требования к образованию руководителя ПМПК.</a:t>
            </a:r>
          </a:p>
          <a:p>
            <a:pPr algn="ctr"/>
            <a:endParaRPr lang="ru-RU" dirty="0">
              <a:solidFill>
                <a:srgbClr val="374D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Предусмотрено наличие секретаря комиссии.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671546" y="4638622"/>
            <a:ext cx="290924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9C3A273A-B5E0-26F6-4086-3BF34D345271}"/>
              </a:ext>
            </a:extLst>
          </p:cNvPr>
          <p:cNvSpPr/>
          <p:nvPr/>
        </p:nvSpPr>
        <p:spPr>
          <a:xfrm>
            <a:off x="174367" y="3270416"/>
            <a:ext cx="5809412" cy="1236036"/>
          </a:xfrm>
          <a:prstGeom prst="roundRect">
            <a:avLst>
              <a:gd name="adj" fmla="val 0"/>
            </a:avLst>
          </a:prstGeom>
          <a:solidFill>
            <a:srgbClr val="8BA0C2">
              <a:alpha val="160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врачей в состав комиссии осуществляется по согласованию с органами </a:t>
            </a:r>
            <a:b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здравоохранения.</a:t>
            </a:r>
          </a:p>
        </p:txBody>
      </p:sp>
      <p:sp>
        <p:nvSpPr>
          <p:cNvPr id="17" name="Скругленный прямоугольник 15">
            <a:extLst>
              <a:ext uri="{FF2B5EF4-FFF2-40B4-BE49-F238E27FC236}">
                <a16:creationId xmlns:a16="http://schemas.microsoft.com/office/drawing/2014/main" id="{9C3A273A-B5E0-26F6-4086-3BF34D345271}"/>
              </a:ext>
            </a:extLst>
          </p:cNvPr>
          <p:cNvSpPr/>
          <p:nvPr/>
        </p:nvSpPr>
        <p:spPr>
          <a:xfrm>
            <a:off x="6314920" y="2403283"/>
            <a:ext cx="5809412" cy="643588"/>
          </a:xfrm>
          <a:prstGeom prst="roundRect">
            <a:avLst>
              <a:gd name="adj" fmla="val 0"/>
            </a:avLst>
          </a:prstGeom>
          <a:solidFill>
            <a:srgbClr val="8BA0C2">
              <a:alpha val="160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 состав специалистов комиссии.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9C3A273A-B5E0-26F6-4086-3BF34D345271}"/>
              </a:ext>
            </a:extLst>
          </p:cNvPr>
          <p:cNvSpPr/>
          <p:nvPr/>
        </p:nvSpPr>
        <p:spPr>
          <a:xfrm>
            <a:off x="6314920" y="3263535"/>
            <a:ext cx="5809412" cy="1242916"/>
          </a:xfrm>
          <a:prstGeom prst="roundRect">
            <a:avLst>
              <a:gd name="adj" fmla="val 0"/>
            </a:avLst>
          </a:prstGeom>
          <a:solidFill>
            <a:srgbClr val="8BA0C2">
              <a:alpha val="160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врачей в состав комиссии осуществляется по согласованию с органами </a:t>
            </a:r>
            <a:b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здравоохранения.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1057D61-34DA-4B8D-A19C-4C012A18A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4" y="-14241"/>
            <a:ext cx="139000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2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D6E0AD59-A2DC-6961-E078-412A1358A95F}"/>
              </a:ext>
            </a:extLst>
          </p:cNvPr>
          <p:cNvSpPr txBox="1"/>
          <p:nvPr/>
        </p:nvSpPr>
        <p:spPr>
          <a:xfrm>
            <a:off x="2197290" y="0"/>
            <a:ext cx="81516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6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ПОЛОЖЕНИЯ </a:t>
            </a:r>
          </a:p>
          <a:p>
            <a:r>
              <a:rPr lang="ru-RU" sz="2800" b="1" dirty="0">
                <a:solidFill>
                  <a:srgbClr val="36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ПСИХОЛОГО-МЕДИКО-ПЕДАГОГИЧЕСКОЙ КОМИССИИ»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102824" y="2224585"/>
            <a:ext cx="0" cy="109182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102824" y="3725839"/>
            <a:ext cx="0" cy="109182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102824" y="5227093"/>
            <a:ext cx="0" cy="109182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39182A8-09B0-4EC2-237A-6A8E536CAEDA}"/>
              </a:ext>
            </a:extLst>
          </p:cNvPr>
          <p:cNvSpPr/>
          <p:nvPr/>
        </p:nvSpPr>
        <p:spPr>
          <a:xfrm>
            <a:off x="7014949" y="1379940"/>
            <a:ext cx="4817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Минпросвещения России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 ноября 2024 г. № 763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39182A8-09B0-4EC2-237A-6A8E536CAEDA}"/>
              </a:ext>
            </a:extLst>
          </p:cNvPr>
          <p:cNvSpPr/>
          <p:nvPr/>
        </p:nvSpPr>
        <p:spPr>
          <a:xfrm>
            <a:off x="600501" y="1374886"/>
            <a:ext cx="4817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Минобрнауки России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20 сентября 2013 г. № 1082</a:t>
            </a:r>
          </a:p>
        </p:txBody>
      </p:sp>
      <p:sp>
        <p:nvSpPr>
          <p:cNvPr id="12" name="Скругленный прямоугольник 15">
            <a:extLst>
              <a:ext uri="{FF2B5EF4-FFF2-40B4-BE49-F238E27FC236}">
                <a16:creationId xmlns:a16="http://schemas.microsoft.com/office/drawing/2014/main" id="{9C3A273A-B5E0-26F6-4086-3BF34D345271}"/>
              </a:ext>
            </a:extLst>
          </p:cNvPr>
          <p:cNvSpPr/>
          <p:nvPr/>
        </p:nvSpPr>
        <p:spPr>
          <a:xfrm>
            <a:off x="174367" y="1959660"/>
            <a:ext cx="5809412" cy="4782971"/>
          </a:xfrm>
          <a:prstGeom prst="roundRect">
            <a:avLst>
              <a:gd name="adj" fmla="val 0"/>
            </a:avLst>
          </a:prstGeom>
          <a:solidFill>
            <a:srgbClr val="8BA0C2">
              <a:alpha val="160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деятельности ПМПК:</a:t>
            </a:r>
          </a:p>
          <a:p>
            <a:pPr algn="just"/>
            <a:r>
              <a:rPr lang="ru-RU" sz="15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lang="ru-RU" sz="15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обследования </a:t>
            </a:r>
            <a:r>
              <a:rPr lang="ru-RU" sz="15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в возрасте от 0 до 18 лет;</a:t>
            </a:r>
          </a:p>
          <a:p>
            <a:pPr algn="just"/>
            <a:r>
              <a:rPr lang="ru-RU" sz="15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</a:t>
            </a:r>
            <a:r>
              <a:rPr lang="ru-RU" sz="15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</a:t>
            </a:r>
            <a:r>
              <a:rPr lang="ru-RU" sz="15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результатам обследования </a:t>
            </a:r>
            <a:r>
              <a:rPr lang="ru-RU" sz="15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рекомендаций</a:t>
            </a:r>
            <a:r>
              <a:rPr lang="ru-RU" sz="15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оказанию детям психолого-медико-педагогической помощи и организации их обучения и воспитания, подтверждение, уточнение или изменение ранее данных комиссией рекомендаций;</a:t>
            </a:r>
          </a:p>
          <a:p>
            <a:pPr algn="just"/>
            <a:r>
              <a:rPr lang="ru-RU" sz="15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</a:t>
            </a:r>
            <a:r>
              <a:rPr lang="ru-RU" sz="15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консультативной помощи </a:t>
            </a:r>
            <a:r>
              <a:rPr lang="ru-RU" sz="15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 воспитания, обучения и коррекции нарушений развития детей с ограниченными возможностями здоровья и (или) </a:t>
            </a:r>
            <a:r>
              <a:rPr lang="ru-RU" sz="1500" dirty="0" err="1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девиантным</a:t>
            </a:r>
            <a:r>
              <a:rPr lang="ru-RU" sz="15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(общественно опасным) поведением;</a:t>
            </a:r>
          </a:p>
          <a:p>
            <a:pPr algn="just"/>
            <a:r>
              <a:rPr lang="ru-RU" sz="15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</a:t>
            </a:r>
            <a:r>
              <a:rPr lang="ru-RU" sz="15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МСЭ содействия </a:t>
            </a:r>
            <a:r>
              <a:rPr lang="ru-RU" sz="15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разработке индивидуальной программы реабилитации ребенка-инвалида;</a:t>
            </a:r>
          </a:p>
          <a:p>
            <a:pPr algn="just"/>
            <a:r>
              <a:rPr lang="ru-RU" sz="15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д) </a:t>
            </a:r>
            <a:r>
              <a:rPr lang="ru-RU" sz="15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учета данных </a:t>
            </a:r>
            <a:r>
              <a:rPr lang="ru-RU" sz="15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детях с ОВЗ и (или) </a:t>
            </a:r>
            <a:r>
              <a:rPr lang="ru-RU" sz="1500" dirty="0" err="1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девиантным</a:t>
            </a:r>
            <a:r>
              <a:rPr lang="ru-RU" sz="15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(общественно опасным) поведением;</a:t>
            </a:r>
          </a:p>
          <a:p>
            <a:pPr algn="just"/>
            <a:r>
              <a:rPr lang="ru-RU" sz="15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е) участие в организации </a:t>
            </a:r>
            <a:r>
              <a:rPr lang="ru-RU" sz="15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информационно-просветительской работы</a:t>
            </a:r>
            <a:r>
              <a:rPr lang="ru-RU" sz="15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населением в области предупреждения и коррекции недостатков в физическом и (или) психическом развитии и (или) отклонений в поведении детей.</a:t>
            </a:r>
          </a:p>
        </p:txBody>
      </p:sp>
      <p:sp>
        <p:nvSpPr>
          <p:cNvPr id="17" name="Скругленный прямоугольник 15">
            <a:extLst>
              <a:ext uri="{FF2B5EF4-FFF2-40B4-BE49-F238E27FC236}">
                <a16:creationId xmlns:a16="http://schemas.microsoft.com/office/drawing/2014/main" id="{9C3A273A-B5E0-26F6-4086-3BF34D345271}"/>
              </a:ext>
            </a:extLst>
          </p:cNvPr>
          <p:cNvSpPr/>
          <p:nvPr/>
        </p:nvSpPr>
        <p:spPr>
          <a:xfrm>
            <a:off x="6314920" y="1959660"/>
            <a:ext cx="5809412" cy="4898340"/>
          </a:xfrm>
          <a:prstGeom prst="roundRect">
            <a:avLst>
              <a:gd name="adj" fmla="val 0"/>
            </a:avLst>
          </a:prstGeom>
          <a:solidFill>
            <a:srgbClr val="8BA0C2">
              <a:alpha val="160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деятельности ПМПК:</a:t>
            </a:r>
          </a:p>
          <a:p>
            <a:pPr algn="just"/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lang="ru-RU" sz="1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обследования детей</a:t>
            </a: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том числе обучающихся </a:t>
            </a:r>
            <a:b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ОВЗ, детей-инвалидов до окончания ими обучения </a:t>
            </a:r>
            <a:b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организациях;</a:t>
            </a:r>
          </a:p>
          <a:p>
            <a:pPr algn="just"/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</a:t>
            </a:r>
            <a:r>
              <a:rPr lang="ru-RU" sz="1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</a:t>
            </a: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результатам обследования </a:t>
            </a:r>
            <a:r>
              <a:rPr lang="ru-RU" sz="1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рекомендаций</a:t>
            </a: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организации обучения и воспитания обследуемых, подтверждение, уточнение или изменение ранее данных комиссией рекомендаций;</a:t>
            </a:r>
          </a:p>
          <a:p>
            <a:pPr algn="just"/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</a:t>
            </a:r>
            <a:r>
              <a:rPr lang="ru-RU" sz="1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</a:t>
            </a: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рекомендаций</a:t>
            </a: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организации индивидуальной профилактической работы с несовершеннолетними, находящимися в социально опасном положении;</a:t>
            </a:r>
          </a:p>
          <a:p>
            <a:pPr algn="just"/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</a:t>
            </a:r>
            <a:r>
              <a:rPr lang="ru-RU" sz="1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консультативной помощи</a:t>
            </a: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вопросам воспитания, обучения и коррекции нарушений развития обучающихся </a:t>
            </a:r>
            <a:b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ограниченными возможностями здоровья, детей с </a:t>
            </a:r>
            <a:r>
              <a:rPr lang="ru-RU" sz="1400" dirty="0" err="1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девиантным</a:t>
            </a: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(общественно опасным) поведением;</a:t>
            </a:r>
          </a:p>
          <a:p>
            <a:pPr algn="just"/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д) </a:t>
            </a:r>
            <a:r>
              <a:rPr lang="ru-RU" sz="1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МСЭ содействия</a:t>
            </a: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разработке индивидуальной программы реабилитации или </a:t>
            </a:r>
            <a:r>
              <a:rPr lang="ru-RU" sz="1400" dirty="0" err="1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абилитации</a:t>
            </a: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ребенка-инвалида;</a:t>
            </a:r>
          </a:p>
          <a:p>
            <a:pPr algn="just"/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е) </a:t>
            </a:r>
            <a:r>
              <a:rPr lang="ru-RU" sz="1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учета данных</a:t>
            </a: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 обучающихся с ОВЗ, о детях с </a:t>
            </a:r>
            <a:r>
              <a:rPr lang="ru-RU" sz="1400" dirty="0" err="1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девиантным</a:t>
            </a: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(общественно опасным) поведением;</a:t>
            </a:r>
          </a:p>
          <a:p>
            <a:pPr algn="just"/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ж) участие в организации </a:t>
            </a:r>
            <a:r>
              <a:rPr lang="ru-RU" sz="1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информационно-просветительской</a:t>
            </a: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населением в области предупреждения и коррекции недостатков в физическом и (или) психическом развитии и (или) отклонений в поведении детей.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CD48F8-EDEF-4DB6-A6C8-7D2853F26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4" y="-14241"/>
            <a:ext cx="139000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22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D6E0AD59-A2DC-6961-E078-412A1358A95F}"/>
              </a:ext>
            </a:extLst>
          </p:cNvPr>
          <p:cNvSpPr txBox="1"/>
          <p:nvPr/>
        </p:nvSpPr>
        <p:spPr>
          <a:xfrm>
            <a:off x="2197290" y="0"/>
            <a:ext cx="81516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6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ПОЛОЖЕНИЯ </a:t>
            </a:r>
          </a:p>
          <a:p>
            <a:r>
              <a:rPr lang="ru-RU" sz="2800" b="1" dirty="0">
                <a:solidFill>
                  <a:srgbClr val="36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ПСИХОЛОГО-МЕДИКО-ПЕДАГОГИЧЕСКОЙ КОМИССИИ»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102824" y="2224585"/>
            <a:ext cx="0" cy="109182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102824" y="3725839"/>
            <a:ext cx="0" cy="109182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102824" y="5227093"/>
            <a:ext cx="0" cy="109182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39182A8-09B0-4EC2-237A-6A8E536CAEDA}"/>
              </a:ext>
            </a:extLst>
          </p:cNvPr>
          <p:cNvSpPr/>
          <p:nvPr/>
        </p:nvSpPr>
        <p:spPr>
          <a:xfrm>
            <a:off x="6946710" y="1639810"/>
            <a:ext cx="4817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Минпросвещения России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 ноября 2024 г. № 763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39182A8-09B0-4EC2-237A-6A8E536CAEDA}"/>
              </a:ext>
            </a:extLst>
          </p:cNvPr>
          <p:cNvSpPr/>
          <p:nvPr/>
        </p:nvSpPr>
        <p:spPr>
          <a:xfrm>
            <a:off x="600501" y="1639809"/>
            <a:ext cx="4817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Минобрнауки России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20 сентября 2013 г. № 1082</a:t>
            </a:r>
          </a:p>
        </p:txBody>
      </p:sp>
      <p:sp>
        <p:nvSpPr>
          <p:cNvPr id="12" name="Скругленный прямоугольник 15">
            <a:extLst>
              <a:ext uri="{FF2B5EF4-FFF2-40B4-BE49-F238E27FC236}">
                <a16:creationId xmlns:a16="http://schemas.microsoft.com/office/drawing/2014/main" id="{9C3A273A-B5E0-26F6-4086-3BF34D345271}"/>
              </a:ext>
            </a:extLst>
          </p:cNvPr>
          <p:cNvSpPr/>
          <p:nvPr/>
        </p:nvSpPr>
        <p:spPr>
          <a:xfrm>
            <a:off x="174367" y="2410164"/>
            <a:ext cx="5809412" cy="2816928"/>
          </a:xfrm>
          <a:prstGeom prst="roundRect">
            <a:avLst>
              <a:gd name="adj" fmla="val 0"/>
            </a:avLst>
          </a:prstGeom>
          <a:solidFill>
            <a:srgbClr val="8BA0C2">
              <a:alpha val="160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Центральная ПМПК также осуществляет:</a:t>
            </a:r>
          </a:p>
          <a:p>
            <a:pPr algn="just"/>
            <a:endParaRPr lang="ru-RU" dirty="0">
              <a:solidFill>
                <a:srgbClr val="374D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координацию и организационно-методическое обеспечение деятельности территориальных ПМПК;</a:t>
            </a:r>
          </a:p>
          <a:p>
            <a:pPr algn="just"/>
            <a:endParaRPr lang="ru-RU" dirty="0">
              <a:solidFill>
                <a:srgbClr val="374D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проведение обследования детей по направлению территориальной ПМПК, а также в случае обжалования родителями (законными представителями) детей заключения территориальной ПМПК.</a:t>
            </a:r>
          </a:p>
        </p:txBody>
      </p:sp>
      <p:sp>
        <p:nvSpPr>
          <p:cNvPr id="14" name="Скругленный прямоугольник 15">
            <a:extLst>
              <a:ext uri="{FF2B5EF4-FFF2-40B4-BE49-F238E27FC236}">
                <a16:creationId xmlns:a16="http://schemas.microsoft.com/office/drawing/2014/main" id="{9C3A273A-B5E0-26F6-4086-3BF34D345271}"/>
              </a:ext>
            </a:extLst>
          </p:cNvPr>
          <p:cNvSpPr/>
          <p:nvPr/>
        </p:nvSpPr>
        <p:spPr>
          <a:xfrm>
            <a:off x="6314920" y="5883216"/>
            <a:ext cx="5809412" cy="903326"/>
          </a:xfrm>
          <a:prstGeom prst="roundRect">
            <a:avLst>
              <a:gd name="adj" fmla="val 0"/>
            </a:avLst>
          </a:prstGeom>
          <a:solidFill>
            <a:srgbClr val="8BA0C2">
              <a:alpha val="160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2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ограничено право создавать «конфликтные комиссии» на региональном уровне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671546" y="5742807"/>
            <a:ext cx="290924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Скругленный прямоугольник 15">
            <a:extLst>
              <a:ext uri="{FF2B5EF4-FFF2-40B4-BE49-F238E27FC236}">
                <a16:creationId xmlns:a16="http://schemas.microsoft.com/office/drawing/2014/main" id="{9C3A273A-B5E0-26F6-4086-3BF34D345271}"/>
              </a:ext>
            </a:extLst>
          </p:cNvPr>
          <p:cNvSpPr/>
          <p:nvPr/>
        </p:nvSpPr>
        <p:spPr>
          <a:xfrm>
            <a:off x="6314920" y="2410164"/>
            <a:ext cx="5809412" cy="3287474"/>
          </a:xfrm>
          <a:prstGeom prst="roundRect">
            <a:avLst>
              <a:gd name="adj" fmla="val 0"/>
            </a:avLst>
          </a:prstGeom>
          <a:solidFill>
            <a:srgbClr val="8BA0C2">
              <a:alpha val="160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Центральная ПМПК также осуществляет:</a:t>
            </a:r>
          </a:p>
          <a:p>
            <a:pPr algn="just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координацию и организационно-методическое обеспечение деятельности территориальных ПМПК;</a:t>
            </a:r>
          </a:p>
          <a:p>
            <a:pPr algn="just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проведение обследования по направлению территориальной ПМПК, а также в случае обжалования родителями (законными представителями) обследуемых заключения территориальной ПМПК;</a:t>
            </a:r>
          </a:p>
          <a:p>
            <a:pPr algn="just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проводит мониторинг исполнения рекомендаций о создании специальных условий для получения образования обучающимися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(ранее было правом ПМПК).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5C1B80C-1A16-41EF-AEF4-1BDA472AD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4" y="-14241"/>
            <a:ext cx="139000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9114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1030</TotalTime>
  <Words>2192</Words>
  <Application>Microsoft Macintosh PowerPoint</Application>
  <PresentationFormat>Широкоэкранный</PresentationFormat>
  <Paragraphs>232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zgrest</dc:creator>
  <cp:lastModifiedBy>Microsoft Office User</cp:lastModifiedBy>
  <cp:revision>76</cp:revision>
  <cp:lastPrinted>2024-12-09T15:25:45Z</cp:lastPrinted>
  <dcterms:created xsi:type="dcterms:W3CDTF">2023-06-13T08:48:41Z</dcterms:created>
  <dcterms:modified xsi:type="dcterms:W3CDTF">2025-02-11T17:55:31Z</dcterms:modified>
</cp:coreProperties>
</file>